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imulated Smart City WSN"/>
          <p:cNvSpPr txBox="1"/>
          <p:nvPr>
            <p:ph type="title"/>
          </p:nvPr>
        </p:nvSpPr>
        <p:spPr>
          <a:prstGeom prst="rect">
            <a:avLst/>
          </a:prstGeom>
        </p:spPr>
        <p:txBody>
          <a:bodyPr/>
          <a:lstStyle/>
          <a:p>
            <a:pPr/>
            <a:r>
              <a:t>Simulated Smart City WSN</a:t>
            </a:r>
          </a:p>
        </p:txBody>
      </p:sp>
      <p:pic>
        <p:nvPicPr>
          <p:cNvPr id="145"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46"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47"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48"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Feature Selection"/>
          <p:cNvSpPr txBox="1"/>
          <p:nvPr>
            <p:ph type="title"/>
          </p:nvPr>
        </p:nvSpPr>
        <p:spPr>
          <a:prstGeom prst="rect">
            <a:avLst/>
          </a:prstGeom>
        </p:spPr>
        <p:txBody>
          <a:bodyPr/>
          <a:lstStyle/>
          <a:p>
            <a:pPr/>
            <a:r>
              <a:t>Feature Selection</a:t>
            </a:r>
          </a:p>
        </p:txBody>
      </p:sp>
      <p:sp>
        <p:nvSpPr>
          <p:cNvPr id="151"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
        <p:nvSpPr>
          <p:cNvPr id="152"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Flow of analysis"/>
          <p:cNvSpPr txBox="1"/>
          <p:nvPr>
            <p:ph type="title"/>
          </p:nvPr>
        </p:nvSpPr>
        <p:spPr>
          <a:prstGeom prst="rect">
            <a:avLst/>
          </a:prstGeom>
        </p:spPr>
        <p:txBody>
          <a:bodyPr/>
          <a:lstStyle/>
          <a:p>
            <a:pPr/>
            <a:r>
              <a:t>Flow of analysis</a:t>
            </a:r>
          </a:p>
        </p:txBody>
      </p:sp>
      <p:sp>
        <p:nvSpPr>
          <p:cNvPr id="155"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
        <p:nvSpPr>
          <p:cNvPr id="156"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imulated datasets for training the classifier"/>
          <p:cNvSpPr txBox="1"/>
          <p:nvPr>
            <p:ph type="title"/>
          </p:nvPr>
        </p:nvSpPr>
        <p:spPr>
          <a:prstGeom prst="rect">
            <a:avLst/>
          </a:prstGeom>
        </p:spPr>
        <p:txBody>
          <a:bodyPr/>
          <a:lstStyle/>
          <a:p>
            <a:pPr/>
            <a:r>
              <a:t>Simulated datasets for training the classifier</a:t>
            </a:r>
          </a:p>
        </p:txBody>
      </p:sp>
      <p:pic>
        <p:nvPicPr>
          <p:cNvPr id="159"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60" name="Body"/>
          <p:cNvSpPr txBox="1"/>
          <p:nvPr>
            <p:ph type="body" sz="quarter" idx="1"/>
          </p:nvPr>
        </p:nvSpPr>
        <p:spPr>
          <a:prstGeom prst="rect">
            <a:avLst/>
          </a:prstGeom>
        </p:spPr>
        <p:txBody>
          <a:bodyPr/>
          <a:lstStyle/>
          <a:p>
            <a:pPr/>
          </a:p>
        </p:txBody>
      </p:sp>
      <p:sp>
        <p:nvSpPr>
          <p:cNvPr id="161"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62"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Training phase"/>
          <p:cNvSpPr txBox="1"/>
          <p:nvPr>
            <p:ph type="title"/>
          </p:nvPr>
        </p:nvSpPr>
        <p:spPr>
          <a:prstGeom prst="rect">
            <a:avLst/>
          </a:prstGeom>
        </p:spPr>
        <p:txBody>
          <a:bodyPr/>
          <a:lstStyle/>
          <a:p>
            <a:pPr/>
            <a:r>
              <a:t>Training phase</a:t>
            </a:r>
          </a:p>
        </p:txBody>
      </p:sp>
      <p:sp>
        <p:nvSpPr>
          <p:cNvPr id="165"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
        <p:nvSpPr>
          <p:cNvPr id="166"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Validation and test phase"/>
          <p:cNvSpPr txBox="1"/>
          <p:nvPr>
            <p:ph type="title"/>
          </p:nvPr>
        </p:nvSpPr>
        <p:spPr>
          <a:prstGeom prst="rect">
            <a:avLst/>
          </a:prstGeom>
        </p:spPr>
        <p:txBody>
          <a:bodyPr/>
          <a:lstStyle/>
          <a:p>
            <a:pPr/>
            <a:r>
              <a:t>Validation and test phase</a:t>
            </a:r>
          </a:p>
        </p:txBody>
      </p:sp>
      <p:sp>
        <p:nvSpPr>
          <p:cNvPr id="169"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170"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Results sorted by True Positive Rate (TPR)"/>
          <p:cNvSpPr txBox="1"/>
          <p:nvPr>
            <p:ph type="title"/>
          </p:nvPr>
        </p:nvSpPr>
        <p:spPr>
          <a:prstGeom prst="rect">
            <a:avLst/>
          </a:prstGeom>
        </p:spPr>
        <p:txBody>
          <a:bodyPr/>
          <a:lstStyle/>
          <a:p>
            <a:pPr/>
            <a:r>
              <a:t>Results sorted by True Positive Rate (TPR)</a:t>
            </a:r>
          </a:p>
        </p:txBody>
      </p:sp>
      <p:pic>
        <p:nvPicPr>
          <p:cNvPr id="173"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174" name="OC-SVM dominates"/>
          <p:cNvSpPr txBox="1"/>
          <p:nvPr>
            <p:ph type="body" sz="quarter" idx="1"/>
          </p:nvPr>
        </p:nvSpPr>
        <p:spPr>
          <a:prstGeom prst="rect">
            <a:avLst/>
          </a:prstGeom>
        </p:spPr>
        <p:txBody>
          <a:bodyPr/>
          <a:lstStyle/>
          <a:p>
            <a:pPr/>
            <a:r>
              <a:t>OC-SVM dominates</a:t>
            </a:r>
          </a:p>
        </p:txBody>
      </p:sp>
      <p:sp>
        <p:nvSpPr>
          <p:cNvPr id="17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Discussion"/>
          <p:cNvSpPr txBox="1"/>
          <p:nvPr>
            <p:ph type="title"/>
          </p:nvPr>
        </p:nvSpPr>
        <p:spPr>
          <a:prstGeom prst="rect">
            <a:avLst/>
          </a:prstGeom>
        </p:spPr>
        <p:txBody>
          <a:bodyPr/>
          <a:lstStyle/>
          <a:p>
            <a:pPr lvl="1"/>
            <a:r>
              <a:t>Discussion</a:t>
            </a:r>
          </a:p>
        </p:txBody>
      </p:sp>
      <p:sp>
        <p:nvSpPr>
          <p:cNvPr id="178" name="Compare the TPR (True Positive Rate) for the four methods…"/>
          <p:cNvSpPr txBox="1"/>
          <p:nvPr>
            <p:ph type="body" idx="1"/>
          </p:nvPr>
        </p:nvSpPr>
        <p:spPr>
          <a:prstGeom prst="rect">
            <a:avLst/>
          </a:prstGeom>
        </p:spPr>
        <p:txBody>
          <a:bodyPr/>
          <a:lstStyle/>
          <a:p>
            <a:pPr marL="332613" indent="-332613" defTabSz="886968">
              <a:defRPr sz="3104"/>
            </a:pPr>
            <a:r>
              <a:t>Compare the TPR (True Positive Rate) for the four methods</a:t>
            </a:r>
          </a:p>
          <a:p>
            <a:pPr marL="332613" indent="-332613" defTabSz="886968">
              <a:defRPr sz="3104"/>
            </a:pPr>
            <a:r>
              <a:t>What is the reason for requiring low FPR (False Positive Rate)? What happens with many false positives?</a:t>
            </a:r>
          </a:p>
          <a:p>
            <a:pPr marL="332613" indent="-332613" defTabSz="886968">
              <a:defRPr sz="3104"/>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Wireless Sensor Networks (WSN)"/>
          <p:cNvSpPr txBox="1"/>
          <p:nvPr>
            <p:ph type="title"/>
          </p:nvPr>
        </p:nvSpPr>
        <p:spPr>
          <a:prstGeom prst="rect">
            <a:avLst/>
          </a:prstGeom>
        </p:spPr>
        <p:txBody>
          <a:bodyPr/>
          <a:lstStyle/>
          <a:p>
            <a:pPr lvl="1"/>
            <a:r>
              <a:t>Wireless Sensor Networks (WSN)</a:t>
            </a:r>
          </a:p>
        </p:txBody>
      </p:sp>
      <p:sp>
        <p:nvSpPr>
          <p:cNvPr id="120"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WSN concepts"/>
          <p:cNvSpPr txBox="1"/>
          <p:nvPr>
            <p:ph type="title"/>
          </p:nvPr>
        </p:nvSpPr>
        <p:spPr>
          <a:prstGeom prst="rect">
            <a:avLst/>
          </a:prstGeom>
        </p:spPr>
        <p:txBody>
          <a:bodyPr/>
          <a:lstStyle/>
          <a:p>
            <a:pPr/>
            <a:r>
              <a:t>WSN concepts</a:t>
            </a:r>
          </a:p>
        </p:txBody>
      </p:sp>
      <p:sp>
        <p:nvSpPr>
          <p:cNvPr id="123" name="Spatially distributed sensors (temperature etc.)…"/>
          <p:cNvSpPr txBox="1"/>
          <p:nvPr>
            <p:ph type="body" idx="1"/>
          </p:nvPr>
        </p:nvSpPr>
        <p:spPr>
          <a:prstGeom prst="rect">
            <a:avLst/>
          </a:prstGeom>
        </p:spPr>
        <p:txBody>
          <a:bodyPr/>
          <a:lstStyle/>
          <a:p>
            <a:pPr/>
            <a:r>
              <a:t>Spatially distributed sensors (temperature etc.)</a:t>
            </a:r>
          </a:p>
          <a:p>
            <a:pPr/>
            <a:r>
              <a:t>Wireless connections:</a:t>
            </a:r>
          </a:p>
          <a:p>
            <a:pPr lvl="2" marL="1257300" indent="-342900"/>
            <a:r>
              <a:t>WIFI</a:t>
            </a:r>
          </a:p>
          <a:p>
            <a:pPr lvl="2" marL="1257300" indent="-342900"/>
            <a:r>
              <a:t>Bluetooth, BLE (short range)</a:t>
            </a:r>
          </a:p>
          <a:p>
            <a:pPr lvl="2" marL="1257300" indent="-342900"/>
            <a:r>
              <a:t>LoRa, SIGFOX (mid-range)</a:t>
            </a:r>
          </a:p>
          <a:p>
            <a:pPr/>
            <a:r>
              <a:t>Streaming data, often low bandwidth</a:t>
            </a:r>
          </a:p>
          <a:p>
            <a:pPr/>
            <a:r>
              <a:t>Data protocols, e.g. MQTT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26" name="Picture Placeholder 2" descr="Picture Placeholder 2"/>
          <p:cNvPicPr>
            <a:picLocks noChangeAspect="1"/>
          </p:cNvPicPr>
          <p:nvPr>
            <p:ph type="pic" idx="13"/>
          </p:nvPr>
        </p:nvPicPr>
        <p:blipFill>
          <a:blip r:embed="rId2">
            <a:extLst/>
          </a:blip>
          <a:srcRect l="14176" t="22649" r="853" b="19050"/>
          <a:stretch>
            <a:fillRect/>
          </a:stretch>
        </p:blipFill>
        <p:spPr>
          <a:xfrm>
            <a:off x="2886075" y="536575"/>
            <a:ext cx="3371801" cy="4114800"/>
          </a:xfrm>
          <a:prstGeom prst="rect">
            <a:avLst/>
          </a:prstGeom>
        </p:spPr>
      </p:pic>
      <p:sp>
        <p:nvSpPr>
          <p:cNvPr id="127"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A solar-powered WSN node"/>
          <p:cNvSpPr txBox="1"/>
          <p:nvPr>
            <p:ph type="title"/>
          </p:nvPr>
        </p:nvSpPr>
        <p:spPr>
          <a:prstGeom prst="rect">
            <a:avLst/>
          </a:prstGeom>
        </p:spPr>
        <p:txBody>
          <a:bodyPr/>
          <a:lstStyle/>
          <a:p>
            <a:pPr/>
            <a:r>
              <a:t>A solar-powered WSN node</a:t>
            </a:r>
          </a:p>
        </p:txBody>
      </p:sp>
      <p:pic>
        <p:nvPicPr>
          <p:cNvPr id="130" name="Picture Placeholder 2" descr="Picture Placeholder 2"/>
          <p:cNvPicPr>
            <a:picLocks noChangeAspect="1"/>
          </p:cNvPicPr>
          <p:nvPr>
            <p:ph type="pic" idx="13"/>
          </p:nvPr>
        </p:nvPicPr>
        <p:blipFill>
          <a:blip r:embed="rId2">
            <a:extLst/>
          </a:blip>
          <a:srcRect l="0" t="17931" r="0" b="17931"/>
          <a:stretch>
            <a:fillRect/>
          </a:stretch>
        </p:blipFill>
        <p:spPr>
          <a:xfrm>
            <a:off x="2343258" y="612775"/>
            <a:ext cx="4384460" cy="4114800"/>
          </a:xfrm>
          <a:prstGeom prst="rect">
            <a:avLst/>
          </a:prstGeom>
        </p:spPr>
      </p:pic>
      <p:sp>
        <p:nvSpPr>
          <p:cNvPr id="131"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3"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Other common uses of WSN"/>
          <p:cNvSpPr txBox="1"/>
          <p:nvPr>
            <p:ph type="title"/>
          </p:nvPr>
        </p:nvSpPr>
        <p:spPr>
          <a:prstGeom prst="rect">
            <a:avLst/>
          </a:prstGeom>
        </p:spPr>
        <p:txBody>
          <a:bodyPr/>
          <a:lstStyle/>
          <a:p>
            <a:pPr/>
            <a:r>
              <a:t>Other common uses of WSN</a:t>
            </a:r>
          </a:p>
        </p:txBody>
      </p:sp>
      <p:sp>
        <p:nvSpPr>
          <p:cNvPr id="134"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WSN anomaly detection"/>
          <p:cNvSpPr txBox="1"/>
          <p:nvPr>
            <p:ph type="title"/>
          </p:nvPr>
        </p:nvSpPr>
        <p:spPr>
          <a:prstGeom prst="rect">
            <a:avLst/>
          </a:prstGeom>
        </p:spPr>
        <p:txBody>
          <a:bodyPr/>
          <a:lstStyle/>
          <a:p>
            <a:pPr/>
            <a:r>
              <a:t>WSN anomaly detection</a:t>
            </a:r>
          </a:p>
        </p:txBody>
      </p:sp>
      <p:sp>
        <p:nvSpPr>
          <p:cNvPr id="137"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38" name="Rectangle" descr="Rectangle"/>
          <p:cNvPicPr>
            <a:picLocks noChangeAspect="0"/>
          </p:cNvPicPr>
          <p:nvPr/>
        </p:nvPicPr>
        <p:blipFill>
          <a:blip r:embed="rId2">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39"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Anomaly Detection Methods"/>
          <p:cNvSpPr txBox="1"/>
          <p:nvPr>
            <p:ph type="title"/>
          </p:nvPr>
        </p:nvSpPr>
        <p:spPr>
          <a:prstGeom prst="rect">
            <a:avLst/>
          </a:prstGeom>
        </p:spPr>
        <p:txBody>
          <a:bodyPr/>
          <a:lstStyle/>
          <a:p>
            <a:pPr/>
            <a:r>
              <a:t>Anomaly Detection Methods</a:t>
            </a:r>
          </a:p>
        </p:txBody>
      </p:sp>
      <p:sp>
        <p:nvSpPr>
          <p:cNvPr id="142"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